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61D8946C-B35C-4AAD-BF1E-34B681038F14}">
  <a:tblStyle styleId="{61D8946C-B35C-4AAD-BF1E-34B681038F14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안녕하십니까 엔씨아이티에스에 지원한 고석진이라고합니다.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발표 시작하겠습니다.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발표할 프로젝트의 주제는 공유경제를 바탕으로한 온라인 스터디 사이트입니다.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핵심기능입니다.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맞춤추천과 관심사에따른 추천 두가지 추천기능이있습니다.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첫번째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맞춤추천은 머하웃라이브러리의 추천알고리즘을 사용했습니다.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머하웃이란 아파치에서 진행한 프로젝트중 검색 , 정렬에 특화되어있는 라이브러리입니다.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머하웃을 사용한이유는 현재 </a:t>
            </a:r>
            <a:r>
              <a:rPr lang="ko">
                <a:solidFill>
                  <a:schemeClr val="dk1"/>
                </a:solidFill>
              </a:rPr>
              <a:t>넷플릭스와 아마존에서 사용할정도로 </a:t>
            </a:r>
            <a:r>
              <a:rPr lang="ko"/>
              <a:t>가장 널리 알려진 라이브러리이고 ,빅데이터를 활용한 알고리즘이기때문에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많은 데이터를 빠르게 분석할수있고, 정확도를 높여줄수 있었기때문에 사용하였습니다.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A가 1 ,2 , 3 ,4  스터디를 클릭하였을때 B가 1, 4을 클릭하였으면 A와 B가 유사하다고 판단하여 2,3 스터디를 추천해주는 형식이  유저베이스 형식입니다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하지만 조금더 정확한 유사도를 판별하기위해 아이템베이스 형식을 사용해 스터디조회수에따라 스터디끼리의 유사도를 판별하여 스터디를 추천하는 방식으로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보다 정확한 것을 추천해 줄수있도록 구성하였습니다.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이를 통해 기존사이트들과 다르게 많은정보를 받지않고 한번의 클릭으로 추천시스템을 구성할 수 있었습니다.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두번째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# 를 통한 관심사태그입니다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마이페이지에서 #태그를 이용해 관심사를 적도록하였습니다.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적힌관심사를 토대로 현재 존재하는 스터디의 이름 , 스터디의 #태그를 이용해 검색하여 회원의관심사에 따른 스터디를 추천해주었습니다.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관심사에따른 스터디가 많을 수 있기때문에 페이징 처리를하여 6씩 인기순으로 뽑아주어 서버에 부담을 최소한으로 했습니다.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Node.js의 브라우져의 범용성이높고 , 쉽고 빠른장점을 가지고있는 socket.io를 사용하여 실시간 온라인 스터디룸을 구성하였습니다.</a:t>
            </a: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웹캠, 웹캠이 필요없을 스터디를 고려하여 오디오 기능을 구현하였습니다 . 캔버스에 그려진것들을 동영상으로 녹화할 수 있기때문에</a:t>
            </a: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언제든지 그날 있었던 스터디 내용을 볼 수 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또 </a:t>
            </a:r>
            <a:r>
              <a:rPr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Jquery UI 의 draggable과 </a:t>
            </a:r>
            <a:r>
              <a:rPr lang="ko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Resizable 이벤트를 걸어줬기때문에 위치와 사이즈를 커스텀할수 있게 구현하였습니다.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노드를 왜 사용하나?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Node.js 를 사용한  이유는 비동기식의 이벤트 기반이기떄문에 응답을 기다리는 시간이 필요가없고 , 싱글스레드로 구성되어있어 멀티쓰레드보다 자원의 낭비가 적고 처리속도가 빠르기때문에 사용하였습니다.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하지만 하나의 작업이 오래걸리면 전체적 성능 저하라는 단점이있기때문에  이를 해결하기위해 콜백함수를 사용하여 분산처리를 해주었습니다.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텍스트 박스를 이용하여 메모를 남길 수 있고 사진을 공유할 수 있습니다 . </a:t>
            </a:r>
          </a:p>
          <a:p>
            <a:pPr lvl="0">
              <a:spcBef>
                <a:spcPts val="0"/>
              </a:spcBef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모두 캔버스에 그려지는 형식이다보니 펜을 선택하여 중요부분에 대한 메모를 남길 수 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spcBef>
                <a:spcPts val="0"/>
              </a:spcBef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채팅은 실시간으로 많은 데이터가 들어가다보니 데이터량이 한정된 </a:t>
            </a:r>
            <a:r>
              <a:rPr lang="ko" sz="1000">
                <a:solidFill>
                  <a:srgbClr val="111111"/>
                </a:solidFill>
                <a:highlight>
                  <a:srgbClr val="FCFCFC"/>
                </a:highlight>
                <a:latin typeface="Malgun Gothic"/>
                <a:ea typeface="Malgun Gothic"/>
                <a:cs typeface="Malgun Gothic"/>
                <a:sym typeface="Malgun Gothic"/>
              </a:rPr>
              <a:t>Scale out 불가능한</a:t>
            </a: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 RDBMS 보단 </a:t>
            </a:r>
            <a:r>
              <a:rPr lang="ko" sz="1000">
                <a:solidFill>
                  <a:srgbClr val="111111"/>
                </a:solidFill>
                <a:highlight>
                  <a:srgbClr val="FCFCFC"/>
                </a:highlight>
                <a:latin typeface="Malgun Gothic"/>
                <a:ea typeface="Malgun Gothic"/>
                <a:cs typeface="Malgun Gothic"/>
                <a:sym typeface="Malgun Gothic"/>
              </a:rPr>
              <a:t>Scale out이 가능한</a:t>
            </a: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  NoSql 기반의 MongoDB가 적합하다 판단하였고 </a:t>
            </a:r>
          </a:p>
          <a:p>
            <a:pPr lvl="0">
              <a:spcBef>
                <a:spcPts val="0"/>
              </a:spcBef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텍스트 기반의 저장 방식을 통한 빠른속도와 확장성을 통한 검색과 정렬에 특화된 장점이있어 MongoDB를 선택하였습니다..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spcBef>
                <a:spcPts val="0"/>
              </a:spcBef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노드의 장점과 단점</a:t>
            </a:r>
          </a:p>
          <a:p>
            <a:pPr lvl="0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ko" sz="1000">
                <a:solidFill>
                  <a:srgbClr val="444444"/>
                </a:solidFill>
                <a:latin typeface="Malgun Gothic"/>
                <a:ea typeface="Malgun Gothic"/>
                <a:cs typeface="Malgun Gothic"/>
                <a:sym typeface="Malgun Gothic"/>
              </a:rPr>
              <a:t>Node/js 를 사용하다보니 개발 관점에서는 빠르고 쉬운 장점이 있지만, 반대로 운영 관점에서는 테스트와 디버깅이 굉장히 힘들었고, 에러가나면 서버가 꺼져버리는 단점 대해서는 신경써야 할 부분이 훨씬 더 많다.</a:t>
            </a:r>
          </a:p>
          <a:p>
            <a:pPr lvl="0" rtl="0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ko" sz="1000">
                <a:solidFill>
                  <a:srgbClr val="44444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스터디페이지입니다.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스터디페이지에선 멤버관리 , 일정 , 디파짓에따른 계좌관리 ,공지기능을 선택하여 사용할 수 있습니다.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이에따른 행동들은 인터셉터를 사용하여 스터디에가입된 회원들만 사용할수있도록 세션체크를 해주었습니다.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또 계좌 관리의 경우 트랜잭션 처리를 해주어 거짓된 값이 들어가지 못하도록 하였습니다.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왜 인터셉터를 사용했나?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MVC의 목적에맞게 컨트롤러는 로직에 중점을 둘 수 있게 구현하였습니다.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필터를 사용하여 처리할수 있었지만 인터셉터를 사용한이유는 인터셉터의경우 컨트롤러 실행전 실행후 세분화가 되기때문에 정교하고 편리하게 관리할 수 있다는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장점이있어 인터셉터를 선택하였습니다.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마이페이지입니다. 좋아요와 팔로우에따른 후기작성이 가능하도록 인터셉터를 통해 구현하였습니다.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참여중인스터디 , 목표달성률 , 현재팔로우중인사람들을 볼수있으며 남겨진 후기를통해 자신과 얼마나 잘 어울릴 수 있는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사람인지 구별할 수 있는 수단이 될 수 있었습니다.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후기 작성 , 실시간 메세지함과 메세지보내기는 Ajax를 통해 구현하였습니다.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Ajax가뭔데 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Ajax란 </a:t>
            </a:r>
            <a:r>
              <a:rPr lang="ko" sz="1200">
                <a:solidFill>
                  <a:srgbClr val="222222"/>
                </a:solidFill>
              </a:rPr>
              <a:t>다양한 데이터로 파싱이가능한 </a:t>
            </a: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비동기식의 JavaScript를 의미합니다.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비동기식통신을 사용하게되면 중간에 다른 업무를 만나게 되더라도 각각의 업무와 더불어 본래의 업무도 순차적으로 계속 진행하게 된다.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사용함으로써 프로젝트에서 기대할 수 있는 효과는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rgbClr val="333333"/>
                </a:solidFill>
                <a:highlight>
                  <a:srgbClr val="FBFFFF"/>
                </a:highlight>
              </a:rPr>
              <a:t>서버의 처리가 완료 될때까지 기다리지 않고 처리 가능하여 화면의 페이지 갱신 없이 처리 결과 화면 갱신 가능하기때문에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rgbClr val="333333"/>
                </a:solidFill>
                <a:highlight>
                  <a:srgbClr val="FBFFFF"/>
                </a:highlight>
              </a:rPr>
              <a:t>사용자 측면에서 굉장히 편리하였습니다.</a:t>
            </a: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또 Json으로 파싱을 해주었기때문에 빠른속도로 통신이 가능하였습니다.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Json파싱이유?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 으로만 봤을때는 xml 이 Json 보다 빨랐지만 query 측면에선  Json 이 더빨랐습니다.  Ajax는 데이터베이스와 연동하는 것이 대부분이라 속도가 빠른 Json 을 사용했습니다.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기본적인 UI 는 트위터에서 제공해주는 부트스트랩을 사용하였습니다.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부트스트랩을 사용한 이유는 기본적인 UI를 지원해주기때문에 디자인보단 로직쪽에 신경을 쓸 수 있어 시간절약이되었고,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기본적으로 반응형웹으로 만들어주기때문에 모바일웹을 따로 작성할 필요없었고 , 크로스 브라우징을 지원해 어떤 브라우저에서도 같은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모양을 일관성있게 유지할 수 있기때문에 사용했습니다.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프로젝트 템플릿은 Tiles를 사용하였습니다. include를 사용해 프로젝트를 구성해보았는데 include는 각 페이지마다 include를 작성해주어야하는 불편함과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수정사항이있을경우 include가 명시된 모든 페이지를 수정해야하는 번거로움이있었습니다.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하지만 Tiles의 경우 xml에서 레이아웃을 관리하기때문에 수정사항에대한 변경이 용이하고 Tiles는 상속을 바탕으로 레이아웃구성이가능하기떄문에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중복코드를 많이 줄일 수 있었습니다.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조금더 튼튼한 프로젝트를 완성하기위 단위테스트를 사용했습니다.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각각 로직마다 단위 테스트를 실시 함으로써 오류 검출및 수정을 사항을 바로 적용할 수 있어 개발속도가 빨라지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고 테스트 결과물을 남김으로써 서로 로직에대한 의견을 나누기도좋았고 인수인계에도 용이했습니다.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만든 프로젝트가 얼마나 W3C 웹표준에 가까운 유효성을 가지고있는지 향후 배포시 문제가없는지에 대한 테스트를 거쳤습니다.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향후전망입니다.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공유경제가 시장의 큰 흐름이되고있습니다. 소비자들은 자연스럽게 공유경제에 익숙해질것입니다.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그에따른 지식의 공유경제가 활성화될것이고 온라인 스터디에 대한 수요는 반드시 늘어날것입니다.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우리 사이트는 반응형웹으로 제작되어 언제어디서든 모바일로 쉽게 접근이 가능하기때문에 국내뿐만아니라 해외에서도 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해당 서비스 이용률이 높아질것으로 예상됩니다.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공유경제란 물품을 소유의 개념이아닌 서로 대여해주고 차용하며 사용하는 개념으로 인식하여 경제활동을 하는 것입니다.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외국에서는 자신의 집을 게스트하우스형식으로 제공하는 에어 비앤비와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자신의 승용차를 택시의 개념으로 나누어 사용할수있는 우버 택시와같이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공유경제를 바탕으로한 서비스들이 떠오르고있는 추세입니다.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공유경제를 바탕으로 무엇을 만들면 좋을까라는 생각을 했었습니다.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저는 스터디를 참여해 현재직자분들이나 학생분들과 이야기를 나누며 새로운것을 배우는것을 좋아합니다.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과거에 거리와 시간이 맞지않아 온라인 스터디를 참여 한적이있었습니다.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하지만 오프라인과 다르게 온라인으로 진행되다보니 체계적인 플랫폼도 없을뿐더러, 온라인이라는 조건상 오프라인보다 체계적으로 진행 할 수 가 없어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결국 흐지부지되어 스터디가 없어지는경우가 다반사였습니다.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ko"/>
              <a:t>이 경험을 살려 온라인에서도 체계적으로 진행할 수 있고 지식을 나눌 수 있는 온라인 스터디플랫폼을 만들어보자라고 해서 프로젝트를 진행하게되었습니다.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주제</a:t>
            </a:r>
            <a:r>
              <a:rPr lang="ko"/>
              <a:t>를 바탕으로 기존의 스터디사이트들을 벤치마킹해보았습니다.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첫번째 스터디서치는 오프라인 과외형식의 사이트입니다. 멘토들이 방을 개설하면 멘티들이 직접 찾아서 신청을 하는 방식입니다.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전제가 돈을내면서 배우는형식이다보니 돈을 내면서 배우고싶어하시는 분들에게는 정말 좋은 사이트이겠지만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반대로 무료로 배우고싶거나 , 동등한 조건에서 지식을 나누고싶어하는분들은 활동 할 수 있는 기회조차 없는  단방향 사이트였습니다.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두번째 스터디팔은 자신의 성향과 조건을 입력하면 그 조건에맞는 오프라인 스터디를 찾아주는형식입니다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조건에맞는 스터디를 찾아주는것은 좋지만 너무많은 정보를 입력받다보니 사용자들이 귀찮음을 호소할 수 있고 개인정보 유출에 대한 우려를 가져올 수 있었습니다.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이를 바탕으로 저희 프로젝트는 무료/유료, 오프라인/온라인 가리지않고 모두가 사용할 수 있는 양방향 사이트  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조건들과 개인정보를 받기보다 회원이남긴 로그를 분석하여 현재 넷플릭스나 아마존에서 사용하고있는 추천알고리즘을 바탕으로 스터디 추천을 해주었습니다.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크게 SNS적인 부분과 스터디 두부분으로 나누어보았습니다.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SNS 적인 부분에서 중점적으로 생각했던부분은 다른회원에 대한 신뢰도와 스터디를 진행하기전  해당회원과 내가 얼마나 잘어울릴수있는 사람인가 라고 판단을 할 수 있는 수단이 필요하다고 생각했습니다.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그래서 저희는 타임라인이라는 후기형식게시판을 개인마다 제공을 했고  해당회원에게 좋아요 or 팔로우를 하게된다면 후기를 작성할 수 있게 만들었습니다.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그럼으로써 기대되는 효과는 회원들이 후기를 봄으로써 해당회원에대한 신뢰도 판단, 후기를 통한 행적을보며 자신과 얼마나 어울릴 수 있을까  판단할수 있기를 기대했습니다.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스터디 부분입니다. 스터디의 중점적인 부부은 얼마나 스터디를 온라인상에서 체계적으로 관리를 해줄수 있고 온라인스터디를 진행함에 불편함이 없는가 였습니다.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온라인 / 오프라인 두 부류가 있고 공통적으로 스터디생성시 일정관리 , 계좌와 디파짓관리 , 스터디 게시판 기능을 제공함으로써 관리에 힘썼고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온라인 스터디의 경우 스터디할 수 있는 환경이 주어지고 실시간 채팅, 캔버스 , 사진공유 , 음성 , 텍스트박스 , 녹화 기능을 선택하여 사용</a:t>
            </a:r>
            <a:r>
              <a:rPr lang="ko"/>
              <a:t>할 수 있습니다.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그에따른 화면설계부분입니다.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개발일정입니다.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개발은 총 4주동안진행되었습니다.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이번 프로젝트를 진행하기전에 여러 프로젝트를 워터풀 방식으로 진행했었습니다.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그렇다보니 중간중간 수정사항이생길때마다 유연하게 대처가어려웠고,팀원들끼리의  의사소통도 잘안됬었습니다.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이런 단점을 보완하기위해 애자일 스크럼 방식을 택했습니다. </a:t>
            </a:r>
            <a:r>
              <a:rPr lang="ko">
                <a:solidFill>
                  <a:schemeClr val="dk1"/>
                </a:solidFill>
              </a:rPr>
              <a:t>2주에 한번 총 2 번의 스프린트를 거쳤고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하루에 20분씩 모여 수정사항을 반영하고 , 하루하루의 이슈를 해결했기때문에 프로젝트 진행속도도 빨라질 수 있었고, 여러가지 문제들에 유연하게 대처할 수 있어 좀더 체계적인 프로젝트를 진행할 수 있었습니다.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채택한 이유 개발자 뿐만아니라  / 파악 이해 안목 헬스체크 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또 에센스라는 OMG에서 공표한 SW 공학기법을 사용하였습니다.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각 일정과 그 과정에서 해야할 일들을 표로 체크해가며 프로젝트를 진행했기때문에 객관적인 </a:t>
            </a:r>
            <a:r>
              <a:rPr lang="ko">
                <a:solidFill>
                  <a:schemeClr val="dk1"/>
                </a:solidFill>
              </a:rPr>
              <a:t>진행척도를 파악할수있었습니다.</a:t>
            </a: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에센스를 사용해  좀더 계획적이고 완벽한 스프린트를 진행할 수 있었습니다.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(에자일이 프로그램적 방법론이라면 에센스는 에자일 밖에서 어떻게 진행할지를 표할수있는 지표)</a:t>
            </a: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또 클라이언트와 개발자사이의 경우 프로젝트를 진행하고있는 개발자들 뿐만아니라 프로젝트를 모르는사람들도 진행과정과 진행상황을 쉽게 파악할수 있도록 객관적인 지표를 제시해주기 떄문에 의사소통에 용이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아키텍쳐 구조입니다.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기본틀은 Spring MVC2구조로 이루어져있어 </a:t>
            </a:r>
            <a:r>
              <a:rPr lang="ko">
                <a:solidFill>
                  <a:schemeClr val="dk1"/>
                </a:solidFill>
              </a:rPr>
              <a:t>로직단과 뷰단을 분리해놨기 때문에 가독성과,</a:t>
            </a:r>
            <a:r>
              <a:rPr lang="ko"/>
              <a:t> 유지보수에 용이합니다.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WAS는 톰캣을 이용하여 서버를 구축하였습니다. SQL 쿼리는 Mybatis를 이용하여  xml로서 관리해주어 유지보수에 용이하도록 하였습니다.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데이터 베이스는 기본적으로 Oracle을 이용하지만, 실시간쪽은 Node.js 의 소켓을 이용하여 통신하기때문에 RDBMS인 오라클보단 NoSql 기반의 MongoDB가 검색과 정렬에 특화되있고 텍스트 기반이기때문에 실시간에 적합하다 생각되어 MongoDB를 사용하였습니다. 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라이브러리 관리는 Maven을 사용하기때문에 라이브러리 충돌을 방지할수 있었고, 형상관리툴 Git을 사용하여 버젼관리, 소스관리를 하였습니다.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1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57.png"/><Relationship Id="rId8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72.png"/><Relationship Id="rId7" Type="http://schemas.openxmlformats.org/officeDocument/2006/relationships/image" Target="../media/image65.png"/><Relationship Id="rId8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9.pn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7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Relationship Id="rId4" Type="http://schemas.openxmlformats.org/officeDocument/2006/relationships/image" Target="../media/image09.png"/><Relationship Id="rId5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25.png"/><Relationship Id="rId10" Type="http://schemas.openxmlformats.org/officeDocument/2006/relationships/image" Target="../media/image21.png"/><Relationship Id="rId13" Type="http://schemas.openxmlformats.org/officeDocument/2006/relationships/image" Target="../media/image14.png"/><Relationship Id="rId12" Type="http://schemas.openxmlformats.org/officeDocument/2006/relationships/image" Target="../media/image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9" Type="http://schemas.openxmlformats.org/officeDocument/2006/relationships/image" Target="../media/image08.png"/><Relationship Id="rId15" Type="http://schemas.openxmlformats.org/officeDocument/2006/relationships/image" Target="../media/image13.png"/><Relationship Id="rId14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20.png"/><Relationship Id="rId5" Type="http://schemas.openxmlformats.org/officeDocument/2006/relationships/image" Target="../media/image07.png"/><Relationship Id="rId19" Type="http://schemas.openxmlformats.org/officeDocument/2006/relationships/image" Target="../media/image15.png"/><Relationship Id="rId6" Type="http://schemas.openxmlformats.org/officeDocument/2006/relationships/image" Target="../media/image11.png"/><Relationship Id="rId18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82.png"/><Relationship Id="rId5" Type="http://schemas.openxmlformats.org/officeDocument/2006/relationships/image" Target="../media/image3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1702925" y="1563900"/>
            <a:ext cx="6672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93875" y="2050400"/>
            <a:ext cx="8283000" cy="6951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 sz="3000">
                <a:solidFill>
                  <a:srgbClr val="FFFFFF"/>
                </a:solidFill>
              </a:rPr>
              <a:t>공유 경제를 바탕으로한 온라인 스터디 사이트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7079925" y="3857625"/>
            <a:ext cx="6672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3000"/>
              <a:t>고 석 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50" y="869775"/>
            <a:ext cx="4345400" cy="23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7825" y="154377"/>
            <a:ext cx="1531800" cy="5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핵심기능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178050" y="339675"/>
            <a:ext cx="2616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100"/>
              <a:t>(1) 추천 - Mahout 추천알고리즘 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0156550" y="3879325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50" y="3262574"/>
            <a:ext cx="4345400" cy="16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200" y="791775"/>
            <a:ext cx="4239699" cy="393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433751" y="219808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0" name="Shape 190"/>
          <p:cNvSpPr/>
          <p:nvPr/>
        </p:nvSpPr>
        <p:spPr>
          <a:xfrm>
            <a:off x="433751" y="301478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900" y="145150"/>
            <a:ext cx="1089600" cy="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00" y="849375"/>
            <a:ext cx="3618424" cy="19578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99" y="3010150"/>
            <a:ext cx="3618424" cy="19578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9375" y="849375"/>
            <a:ext cx="2776874" cy="26068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99" name="Shape 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5847" y="1963122"/>
            <a:ext cx="3456823" cy="28885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0" name="Shape 200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핵심기능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1178050" y="339675"/>
            <a:ext cx="3689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100"/>
              <a:t>(2) </a:t>
            </a:r>
            <a:r>
              <a:rPr b="1" lang="ko" sz="1100"/>
              <a:t>Node.js - Socket.io Cam, Audio, Recording </a:t>
            </a:r>
          </a:p>
        </p:txBody>
      </p:sp>
      <p:sp>
        <p:nvSpPr>
          <p:cNvPr id="202" name="Shape 202"/>
          <p:cNvSpPr/>
          <p:nvPr/>
        </p:nvSpPr>
        <p:spPr>
          <a:xfrm>
            <a:off x="196701" y="70393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03" name="Shape 203"/>
          <p:cNvSpPr/>
          <p:nvPr/>
        </p:nvSpPr>
        <p:spPr>
          <a:xfrm>
            <a:off x="196701" y="280723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04" name="Shape 204"/>
          <p:cNvSpPr/>
          <p:nvPr/>
        </p:nvSpPr>
        <p:spPr>
          <a:xfrm>
            <a:off x="4190551" y="70393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50" y="934050"/>
            <a:ext cx="3796749" cy="16534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5200" y="145150"/>
            <a:ext cx="965700" cy="4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8900" y="145150"/>
            <a:ext cx="1089600" cy="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9999" y="934050"/>
            <a:ext cx="4350250" cy="40043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13" name="Shape 2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550" y="2751799"/>
            <a:ext cx="3796749" cy="2186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4" name="Shape 214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핵심기능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178050" y="339675"/>
            <a:ext cx="3689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100"/>
              <a:t>(3) Node.js &amp; MongoDB연동</a:t>
            </a:r>
          </a:p>
        </p:txBody>
      </p:sp>
      <p:sp>
        <p:nvSpPr>
          <p:cNvPr id="216" name="Shape 216"/>
          <p:cNvSpPr/>
          <p:nvPr/>
        </p:nvSpPr>
        <p:spPr>
          <a:xfrm>
            <a:off x="196701" y="70393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17" name="Shape 217"/>
          <p:cNvSpPr/>
          <p:nvPr/>
        </p:nvSpPr>
        <p:spPr>
          <a:xfrm>
            <a:off x="196701" y="2447855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218" name="Shape 218"/>
          <p:cNvSpPr/>
          <p:nvPr/>
        </p:nvSpPr>
        <p:spPr>
          <a:xfrm>
            <a:off x="4296326" y="70393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49" y="2897850"/>
            <a:ext cx="3583249" cy="20214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6525" y="76211"/>
            <a:ext cx="1569900" cy="5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공통</a:t>
            </a:r>
            <a:r>
              <a:rPr b="1" lang="ko">
                <a:solidFill>
                  <a:srgbClr val="FFFFFF"/>
                </a:solidFill>
              </a:rPr>
              <a:t>기능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1221089" y="339675"/>
            <a:ext cx="39858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100"/>
              <a:t>(4) 스터디</a:t>
            </a:r>
            <a:r>
              <a:rPr b="1" lang="ko" sz="1100"/>
              <a:t> - 일정 ,멤버리스트,공지,디파짓(계좌관리)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49" y="790525"/>
            <a:ext cx="3061950" cy="164182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275" y="925687"/>
            <a:ext cx="2791250" cy="135469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9" name="Shape 2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275" y="2897850"/>
            <a:ext cx="4562724" cy="20214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30" name="Shape 230"/>
          <p:cNvCxnSpPr/>
          <p:nvPr/>
        </p:nvCxnSpPr>
        <p:spPr>
          <a:xfrm>
            <a:off x="3649100" y="3908574"/>
            <a:ext cx="842100" cy="0"/>
          </a:xfrm>
          <a:prstGeom prst="straightConnector1">
            <a:avLst/>
          </a:prstGeom>
          <a:noFill/>
          <a:ln cap="flat" cmpd="sng" w="28575">
            <a:solidFill>
              <a:srgbClr val="E4402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1" name="Shape 231"/>
          <p:cNvCxnSpPr/>
          <p:nvPr/>
        </p:nvCxnSpPr>
        <p:spPr>
          <a:xfrm flipH="1" rot="10800000">
            <a:off x="1992525" y="2148425"/>
            <a:ext cx="2293800" cy="967800"/>
          </a:xfrm>
          <a:prstGeom prst="straightConnector1">
            <a:avLst/>
          </a:prstGeom>
          <a:noFill/>
          <a:ln cap="flat" cmpd="sng" w="28575">
            <a:solidFill>
              <a:srgbClr val="E4402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32" name="Shape 2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3130" y="925687"/>
            <a:ext cx="1164869" cy="1354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33" name="Shape 233"/>
          <p:cNvCxnSpPr>
            <a:stCxn id="228" idx="3"/>
          </p:cNvCxnSpPr>
          <p:nvPr/>
        </p:nvCxnSpPr>
        <p:spPr>
          <a:xfrm>
            <a:off x="7166525" y="1603037"/>
            <a:ext cx="571200" cy="0"/>
          </a:xfrm>
          <a:prstGeom prst="straightConnector1">
            <a:avLst/>
          </a:prstGeom>
          <a:noFill/>
          <a:ln cap="flat" cmpd="sng" w="28575">
            <a:solidFill>
              <a:srgbClr val="E4402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4" name="Shape 234"/>
          <p:cNvCxnSpPr/>
          <p:nvPr/>
        </p:nvCxnSpPr>
        <p:spPr>
          <a:xfrm rot="10800000">
            <a:off x="1654800" y="2432350"/>
            <a:ext cx="0" cy="584400"/>
          </a:xfrm>
          <a:prstGeom prst="straightConnector1">
            <a:avLst/>
          </a:prstGeom>
          <a:noFill/>
          <a:ln cap="flat" cmpd="sng" w="28575">
            <a:solidFill>
              <a:srgbClr val="E4402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5" name="Shape 235"/>
          <p:cNvSpPr/>
          <p:nvPr/>
        </p:nvSpPr>
        <p:spPr>
          <a:xfrm>
            <a:off x="80876" y="719105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36" name="Shape 236"/>
          <p:cNvSpPr/>
          <p:nvPr/>
        </p:nvSpPr>
        <p:spPr>
          <a:xfrm>
            <a:off x="4195151" y="677905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37" name="Shape 237"/>
          <p:cNvSpPr/>
          <p:nvPr/>
        </p:nvSpPr>
        <p:spPr>
          <a:xfrm>
            <a:off x="4195151" y="2650055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38" name="Shape 238"/>
          <p:cNvSpPr/>
          <p:nvPr/>
        </p:nvSpPr>
        <p:spPr>
          <a:xfrm>
            <a:off x="771551" y="429073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50" y="765725"/>
            <a:ext cx="6753326" cy="41622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925" y="2784875"/>
            <a:ext cx="1707499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6525" y="76211"/>
            <a:ext cx="1569900" cy="5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공통</a:t>
            </a:r>
            <a:r>
              <a:rPr b="1" lang="ko">
                <a:solidFill>
                  <a:srgbClr val="FFFFFF"/>
                </a:solidFill>
              </a:rPr>
              <a:t>기능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1178050" y="339675"/>
            <a:ext cx="5668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ko" sz="1100"/>
              <a:t>(5) </a:t>
            </a:r>
            <a:r>
              <a:rPr b="1" lang="ko" sz="1100">
                <a:solidFill>
                  <a:schemeClr val="dk1"/>
                </a:solidFill>
              </a:rPr>
              <a:t>마이페이지 - 좋아요 , 팔로우 , 후기작성 , 메신저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750" y="765725"/>
            <a:ext cx="1762675" cy="20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76201" y="68953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50" name="Shape 250"/>
          <p:cNvSpPr/>
          <p:nvPr/>
        </p:nvSpPr>
        <p:spPr>
          <a:xfrm>
            <a:off x="76201" y="1620705"/>
            <a:ext cx="348000" cy="247799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51" name="Shape 251"/>
          <p:cNvSpPr/>
          <p:nvPr/>
        </p:nvSpPr>
        <p:spPr>
          <a:xfrm>
            <a:off x="76201" y="3580143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52" name="Shape 252"/>
          <p:cNvSpPr/>
          <p:nvPr/>
        </p:nvSpPr>
        <p:spPr>
          <a:xfrm>
            <a:off x="76201" y="2570555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53" name="Shape 253"/>
          <p:cNvSpPr/>
          <p:nvPr/>
        </p:nvSpPr>
        <p:spPr>
          <a:xfrm>
            <a:off x="2992376" y="1535093"/>
            <a:ext cx="348000" cy="247799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254" name="Shape 254"/>
          <p:cNvSpPr/>
          <p:nvPr/>
        </p:nvSpPr>
        <p:spPr>
          <a:xfrm>
            <a:off x="7897476" y="614643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6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3650" y="1782900"/>
            <a:ext cx="3807224" cy="14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3649" y="3514475"/>
            <a:ext cx="3807224" cy="134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6938526" y="2570543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330" y="93375"/>
            <a:ext cx="1266024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825" y="706650"/>
            <a:ext cx="2693999" cy="22122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7450" y="2479625"/>
            <a:ext cx="2694000" cy="2511900"/>
          </a:xfrm>
          <a:prstGeom prst="rect">
            <a:avLst/>
          </a:prstGeom>
          <a:noFill/>
          <a:ln cap="flat" cmpd="sng" w="9525">
            <a:solidFill>
              <a:srgbClr val="CCCCCC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5" name="Shape 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850" y="2479625"/>
            <a:ext cx="4062599" cy="8410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6" name="Shape 2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850" y="4026325"/>
            <a:ext cx="4062599" cy="5143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7" name="Shape 2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275" y="1189450"/>
            <a:ext cx="2693999" cy="393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8" name="Shape 268"/>
          <p:cNvSpPr/>
          <p:nvPr/>
        </p:nvSpPr>
        <p:spPr>
          <a:xfrm rot="5403128">
            <a:off x="3214324" y="1880449"/>
            <a:ext cx="329700" cy="2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44020"/>
          </a:solidFill>
          <a:ln cap="flat" cmpd="sng" w="9525">
            <a:solidFill>
              <a:srgbClr val="E4402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 rot="5403128">
            <a:off x="3699274" y="3571474"/>
            <a:ext cx="329700" cy="2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44020"/>
          </a:solidFill>
          <a:ln cap="flat" cmpd="sng" w="9525">
            <a:solidFill>
              <a:srgbClr val="E4402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공통</a:t>
            </a:r>
            <a:r>
              <a:rPr b="1" lang="ko">
                <a:solidFill>
                  <a:srgbClr val="FFFFFF"/>
                </a:solidFill>
              </a:rPr>
              <a:t>기능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178050" y="339675"/>
            <a:ext cx="3689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100"/>
              <a:t>(6) </a:t>
            </a:r>
            <a:r>
              <a:rPr b="1" lang="ko" sz="1100">
                <a:solidFill>
                  <a:schemeClr val="dk1"/>
                </a:solidFill>
              </a:rPr>
              <a:t>Tiles &amp; BootStrap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7865550" y="2075350"/>
            <a:ext cx="13107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ko" sz="1200"/>
              <a:t>&lt;BootStrap&gt;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297550" y="796150"/>
            <a:ext cx="13107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200"/>
              <a:t>&lt;Tiles&gt;</a:t>
            </a:r>
          </a:p>
        </p:txBody>
      </p:sp>
      <p:sp>
        <p:nvSpPr>
          <p:cNvPr id="274" name="Shape 274"/>
          <p:cNvSpPr/>
          <p:nvPr/>
        </p:nvSpPr>
        <p:spPr>
          <a:xfrm>
            <a:off x="930276" y="2324155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75" name="Shape 275"/>
          <p:cNvSpPr/>
          <p:nvPr/>
        </p:nvSpPr>
        <p:spPr>
          <a:xfrm>
            <a:off x="2103276" y="3834580"/>
            <a:ext cx="348000" cy="247800"/>
          </a:xfrm>
          <a:prstGeom prst="wedgeEllipseCallout">
            <a:avLst>
              <a:gd fmla="val 21987" name="adj1"/>
              <a:gd fmla="val 83170" name="adj2"/>
            </a:avLst>
          </a:prstGeom>
          <a:solidFill>
            <a:srgbClr val="E4402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3213275" y="3480625"/>
            <a:ext cx="13107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200"/>
              <a:t>&lt;상</a:t>
            </a:r>
            <a:r>
              <a:rPr b="1" lang="ko" sz="1200"/>
              <a:t>속</a:t>
            </a:r>
            <a:r>
              <a:rPr b="1" lang="ko" sz="1200"/>
              <a:t>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650" y="2740075"/>
            <a:ext cx="2596925" cy="22354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550" y="516850"/>
            <a:ext cx="2582399" cy="21222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3" name="Shape 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475" y="516850"/>
            <a:ext cx="2662799" cy="21222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4" name="Shape 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075" y="2708000"/>
            <a:ext cx="2870127" cy="229964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5" name="Shape 2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5474" y="2708000"/>
            <a:ext cx="2662798" cy="22996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86" name="Shape 2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3325" y="37850"/>
            <a:ext cx="1651150" cy="4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공통</a:t>
            </a:r>
            <a:r>
              <a:rPr b="1" lang="ko">
                <a:solidFill>
                  <a:srgbClr val="FFFFFF"/>
                </a:solidFill>
              </a:rPr>
              <a:t>기능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1178050" y="339675"/>
            <a:ext cx="3689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100"/>
              <a:t>(7) JUnit 단위테스트</a:t>
            </a:r>
            <a:r>
              <a:rPr b="1" lang="ko" sz="11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7550" y="669150"/>
            <a:ext cx="2870125" cy="19699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49" y="690849"/>
            <a:ext cx="2895400" cy="1998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475" y="593049"/>
            <a:ext cx="2738998" cy="2153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50" y="2784200"/>
            <a:ext cx="2895401" cy="2096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97" name="Shape 2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3000" y="593050"/>
            <a:ext cx="2672426" cy="209599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98" name="Shape 2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3325" y="37850"/>
            <a:ext cx="1651150" cy="47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공통기능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178050" y="339675"/>
            <a:ext cx="3689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100"/>
              <a:t>(8) JUnit 단위테스트</a:t>
            </a:r>
            <a:r>
              <a:rPr b="1" lang="ko" sz="110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6023" y="2738025"/>
            <a:ext cx="2672422" cy="22996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02" name="Shape 3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3000" y="2828425"/>
            <a:ext cx="2672422" cy="215359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공통기능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1178050" y="339675"/>
            <a:ext cx="3689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100"/>
              <a:t>(9) 웹표준성 검증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350" y="690824"/>
            <a:ext cx="4509789" cy="23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350" y="2834875"/>
            <a:ext cx="4637649" cy="228244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7992675" y="2688475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ko" sz="1000"/>
              <a:t>&lt;스터디페이지&gt;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8061850" y="1172475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000"/>
              <a:t>&lt;메인페이지&gt;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50" y="690825"/>
            <a:ext cx="4035050" cy="23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937" y="3023875"/>
            <a:ext cx="3930661" cy="192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297550" y="221350"/>
            <a:ext cx="925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향후전망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75" y="695325"/>
            <a:ext cx="4980300" cy="273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095" y="976661"/>
            <a:ext cx="1639086" cy="237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522" y="1589086"/>
            <a:ext cx="935119" cy="114518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637375" y="3434277"/>
            <a:ext cx="7534200" cy="1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/>
              <a:t>“공유경제가 시장 패러다임의 변화를 주도하고 있습니다”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/>
              <a:t>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 sz="1200"/>
              <a:t>공유 경제가 시장의 큰 흐름이되고 소비자들이 공유 경제에 익숙해질수록 지식의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 sz="1200"/>
              <a:t>공유경제가 활성화 될것입니다. 그에따른 온라인 스터디에 대한 수요는 반듯이 늘어날 것입니다.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 sz="1200">
                <a:solidFill>
                  <a:schemeClr val="dk1"/>
                </a:solidFill>
              </a:rPr>
              <a:t>우리 사이트는 반응형웹으로 제작되어 언제어디서든 모바일로 쉽게 접근이 가능</a:t>
            </a:r>
            <a:r>
              <a:rPr b="1" lang="ko" sz="1200"/>
              <a:t>해 국내뿐만 아닌 해외에서도 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 sz="1200"/>
              <a:t>해당 서비스의 이용률이 높아질 것으로 예상됩니다.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297550" y="221350"/>
            <a:ext cx="18087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주제 &amp; 공유경제란?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375" y="1547071"/>
            <a:ext cx="3940650" cy="22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837" y="1160175"/>
            <a:ext cx="157162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1160174"/>
            <a:ext cx="14377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50" y="823362"/>
            <a:ext cx="3878899" cy="211627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50" y="2979150"/>
            <a:ext cx="3878900" cy="201097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1" name="Shape 71"/>
          <p:cNvSpPr txBox="1"/>
          <p:nvPr/>
        </p:nvSpPr>
        <p:spPr>
          <a:xfrm>
            <a:off x="297550" y="221350"/>
            <a:ext cx="9093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벤치마킹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250350" y="699950"/>
            <a:ext cx="6672600" cy="22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800"/>
              <a:t>Air BnB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ko"/>
              <a:t>제공 서비스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ko"/>
              <a:t>여행객에게 자신의 집을 게스트하우스 형식으로 제공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ko"/>
              <a:t>하는 서비스</a:t>
            </a:r>
            <a:r>
              <a:rPr b="1" lang="ko"/>
              <a:t> 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4243675" y="2908412"/>
            <a:ext cx="6672600" cy="22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ko" sz="1800"/>
              <a:t>UBER TAXI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>
              <a:spcBef>
                <a:spcPts val="0"/>
              </a:spcBef>
              <a:buNone/>
            </a:pPr>
            <a:r>
              <a:rPr b="1" lang="ko"/>
              <a:t>제공 서비스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ko"/>
              <a:t>자신의 승용차를 UBER TAXI에 등록을 하여 택시의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ko"/>
              <a:t>개념으로 운행하는 서비스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00" y="689274"/>
            <a:ext cx="3813849" cy="22974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00" y="3060825"/>
            <a:ext cx="3813850" cy="18528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0" name="Shape 80"/>
          <p:cNvSpPr txBox="1"/>
          <p:nvPr/>
        </p:nvSpPr>
        <p:spPr>
          <a:xfrm>
            <a:off x="297550" y="221350"/>
            <a:ext cx="9093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벤치마킹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4250350" y="623750"/>
            <a:ext cx="6672600" cy="22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ko" sz="1800"/>
              <a:t>스터디서</a:t>
            </a:r>
            <a:r>
              <a:rPr b="1" lang="ko" sz="1800"/>
              <a:t>치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/>
              <a:t>장점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ko"/>
              <a:t>원하는 멘토를 쉽게 찾을 수 있다.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/>
              <a:t>단점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ko"/>
              <a:t>유료, 동등한 조건에서 배우고싶어하는 사람들은 참여불가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4243675" y="2908412"/>
            <a:ext cx="6672600" cy="22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 sz="1800"/>
              <a:t>StudyPal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/>
              <a:t>장점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ko"/>
              <a:t>조건</a:t>
            </a:r>
            <a:r>
              <a:rPr lang="ko"/>
              <a:t>을 적을시 내가원하는 스터디와 매칭될 확률이높다.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ko"/>
              <a:t>단점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ko"/>
              <a:t>너</a:t>
            </a:r>
            <a:r>
              <a:rPr lang="ko"/>
              <a:t>무 많은 정보를 요구 , 개인정보유출 위험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375" y="3800074"/>
            <a:ext cx="1396275" cy="8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87" y="1042975"/>
            <a:ext cx="157162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8950" y="193175"/>
            <a:ext cx="1035250" cy="8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9275" y="1223500"/>
            <a:ext cx="1035249" cy="89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Shape 91"/>
          <p:cNvCxnSpPr/>
          <p:nvPr/>
        </p:nvCxnSpPr>
        <p:spPr>
          <a:xfrm>
            <a:off x="1388175" y="2471450"/>
            <a:ext cx="1572600" cy="3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" name="Shape 92"/>
          <p:cNvCxnSpPr/>
          <p:nvPr/>
        </p:nvCxnSpPr>
        <p:spPr>
          <a:xfrm>
            <a:off x="2968950" y="545650"/>
            <a:ext cx="0" cy="314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3" name="Shape 93"/>
          <p:cNvCxnSpPr/>
          <p:nvPr/>
        </p:nvCxnSpPr>
        <p:spPr>
          <a:xfrm>
            <a:off x="2968950" y="537450"/>
            <a:ext cx="810000" cy="1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4" name="Shape 94"/>
          <p:cNvCxnSpPr/>
          <p:nvPr/>
        </p:nvCxnSpPr>
        <p:spPr>
          <a:xfrm>
            <a:off x="2976975" y="1829525"/>
            <a:ext cx="874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" name="Shape 95"/>
          <p:cNvCxnSpPr/>
          <p:nvPr/>
        </p:nvCxnSpPr>
        <p:spPr>
          <a:xfrm>
            <a:off x="2968950" y="3683075"/>
            <a:ext cx="0" cy="537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6" name="Shape 96"/>
          <p:cNvCxnSpPr/>
          <p:nvPr/>
        </p:nvCxnSpPr>
        <p:spPr>
          <a:xfrm>
            <a:off x="2968950" y="3173449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7" name="Shape 97"/>
          <p:cNvCxnSpPr/>
          <p:nvPr/>
        </p:nvCxnSpPr>
        <p:spPr>
          <a:xfrm>
            <a:off x="2976975" y="4220725"/>
            <a:ext cx="882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" name="Shape 98"/>
          <p:cNvCxnSpPr/>
          <p:nvPr/>
        </p:nvCxnSpPr>
        <p:spPr>
          <a:xfrm>
            <a:off x="4814200" y="612149"/>
            <a:ext cx="6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9" name="Shape 99"/>
          <p:cNvCxnSpPr/>
          <p:nvPr/>
        </p:nvCxnSpPr>
        <p:spPr>
          <a:xfrm>
            <a:off x="4766275" y="1829525"/>
            <a:ext cx="70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0" name="Shape 100"/>
          <p:cNvCxnSpPr/>
          <p:nvPr/>
        </p:nvCxnSpPr>
        <p:spPr>
          <a:xfrm flipH="1">
            <a:off x="5480450" y="625875"/>
            <a:ext cx="8100" cy="1211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1" name="Shape 101"/>
          <p:cNvCxnSpPr/>
          <p:nvPr/>
        </p:nvCxnSpPr>
        <p:spPr>
          <a:xfrm>
            <a:off x="5488550" y="1275850"/>
            <a:ext cx="71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02" name="Shape 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3141" y="884341"/>
            <a:ext cx="315950" cy="7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400" y="884350"/>
            <a:ext cx="362524" cy="7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2658300" y="1035075"/>
            <a:ext cx="621300" cy="393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SNS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2582100" y="3517525"/>
            <a:ext cx="810000" cy="393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Study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2166" y="3724841"/>
            <a:ext cx="315950" cy="7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112" y="3724850"/>
            <a:ext cx="362524" cy="7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4475" y="3724850"/>
            <a:ext cx="362524" cy="7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8039" y="3541164"/>
            <a:ext cx="621300" cy="1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562" y="2683950"/>
            <a:ext cx="362524" cy="7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0100" y="2704212"/>
            <a:ext cx="315949" cy="7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05350" y="2456999"/>
            <a:ext cx="690600" cy="1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9525" y="2717900"/>
            <a:ext cx="315949" cy="7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80887" y="2586725"/>
            <a:ext cx="621300" cy="6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53525" y="2589600"/>
            <a:ext cx="747475" cy="67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21491" y="2657115"/>
            <a:ext cx="545198" cy="5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97600" y="3585000"/>
            <a:ext cx="2112599" cy="14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46650" y="3887347"/>
            <a:ext cx="362500" cy="27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04625" y="4167025"/>
            <a:ext cx="235874" cy="2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904625" y="4454325"/>
            <a:ext cx="235874" cy="2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904624" y="4777325"/>
            <a:ext cx="235875" cy="170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Shape 122"/>
          <p:cNvCxnSpPr/>
          <p:nvPr/>
        </p:nvCxnSpPr>
        <p:spPr>
          <a:xfrm>
            <a:off x="4861849" y="3184849"/>
            <a:ext cx="196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" name="Shape 123"/>
          <p:cNvCxnSpPr>
            <a:stCxn id="108" idx="3"/>
          </p:cNvCxnSpPr>
          <p:nvPr/>
        </p:nvCxnSpPr>
        <p:spPr>
          <a:xfrm>
            <a:off x="5606999" y="4116349"/>
            <a:ext cx="63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" name="Shape 124"/>
          <p:cNvCxnSpPr/>
          <p:nvPr/>
        </p:nvCxnSpPr>
        <p:spPr>
          <a:xfrm flipH="1">
            <a:off x="6232325" y="3368525"/>
            <a:ext cx="15600" cy="1009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232150" y="4378125"/>
            <a:ext cx="5601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6" name="Shape 126"/>
          <p:cNvSpPr txBox="1"/>
          <p:nvPr/>
        </p:nvSpPr>
        <p:spPr>
          <a:xfrm>
            <a:off x="6860150" y="3190550"/>
            <a:ext cx="690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900">
                <a:latin typeface="Verdana"/>
                <a:ea typeface="Verdana"/>
                <a:cs typeface="Verdana"/>
                <a:sym typeface="Verdana"/>
              </a:rPr>
              <a:t>일정관리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7508600" y="3186050"/>
            <a:ext cx="810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900">
                <a:latin typeface="Verdana"/>
                <a:ea typeface="Verdana"/>
                <a:cs typeface="Verdana"/>
                <a:sym typeface="Verdana"/>
              </a:rPr>
              <a:t>계좌 및 디파짓관리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242225" y="3190537"/>
            <a:ext cx="690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900">
                <a:latin typeface="Verdana"/>
                <a:ea typeface="Verdana"/>
                <a:cs typeface="Verdana"/>
                <a:sym typeface="Verdana"/>
              </a:rPr>
              <a:t>공지 및 게시판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252875" y="4113225"/>
            <a:ext cx="145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/>
              <a:t>실시간 스터디</a:t>
            </a:r>
          </a:p>
          <a:p>
            <a:pPr lvl="0" algn="ctr">
              <a:spcBef>
                <a:spcPts val="0"/>
              </a:spcBef>
              <a:buNone/>
            </a:pPr>
            <a:r>
              <a:rPr lang="ko"/>
              <a:t>진행 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6201550" y="1079200"/>
            <a:ext cx="939000" cy="3933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후기작성</a:t>
            </a:r>
          </a:p>
        </p:txBody>
      </p:sp>
      <p:cxnSp>
        <p:nvCxnSpPr>
          <p:cNvPr id="131" name="Shape 131"/>
          <p:cNvCxnSpPr/>
          <p:nvPr/>
        </p:nvCxnSpPr>
        <p:spPr>
          <a:xfrm>
            <a:off x="7140500" y="1253262"/>
            <a:ext cx="714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2" name="Shape 132"/>
          <p:cNvSpPr txBox="1"/>
          <p:nvPr/>
        </p:nvSpPr>
        <p:spPr>
          <a:xfrm>
            <a:off x="7823150" y="1670375"/>
            <a:ext cx="810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ko" sz="900">
                <a:latin typeface="Verdana"/>
                <a:ea typeface="Verdana"/>
                <a:cs typeface="Verdana"/>
                <a:sym typeface="Verdana"/>
              </a:rPr>
              <a:t>신뢰도 상승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9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33" name="Shape 133"/>
          <p:cNvCxnSpPr/>
          <p:nvPr/>
        </p:nvCxnSpPr>
        <p:spPr>
          <a:xfrm>
            <a:off x="6232150" y="3349550"/>
            <a:ext cx="5601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4" name="Shape 134"/>
          <p:cNvSpPr txBox="1"/>
          <p:nvPr/>
        </p:nvSpPr>
        <p:spPr>
          <a:xfrm>
            <a:off x="297550" y="221350"/>
            <a:ext cx="13962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서비스 흐름도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99" y="863224"/>
            <a:ext cx="2842773" cy="196629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400" y="885000"/>
            <a:ext cx="2631825" cy="19388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675" y="884999"/>
            <a:ext cx="2748099" cy="19388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200" y="3045499"/>
            <a:ext cx="2883599" cy="18686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3" name="Shape 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9400" y="3037850"/>
            <a:ext cx="2631850" cy="19037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4" name="Shape 1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7675" y="3045499"/>
            <a:ext cx="2748098" cy="19037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5" name="Shape 145"/>
          <p:cNvSpPr txBox="1"/>
          <p:nvPr/>
        </p:nvSpPr>
        <p:spPr>
          <a:xfrm>
            <a:off x="275670" y="636300"/>
            <a:ext cx="106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로그인전 메인&gt;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3289401" y="636300"/>
            <a:ext cx="106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로그인후 메인&gt;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6010529" y="636300"/>
            <a:ext cx="99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마이페이지&gt;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5950654" y="2807350"/>
            <a:ext cx="99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실시간스터디&gt;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213004" y="2809400"/>
            <a:ext cx="989999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스터디게시판&gt;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257200" y="2807350"/>
            <a:ext cx="99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ko" sz="800">
                <a:latin typeface="Malgun Gothic"/>
                <a:ea typeface="Malgun Gothic"/>
                <a:cs typeface="Malgun Gothic"/>
                <a:sym typeface="Malgun Gothic"/>
              </a:rPr>
              <a:t>검색필터&gt;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297550" y="221350"/>
            <a:ext cx="9093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화면설계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50" y="651225"/>
            <a:ext cx="4293400" cy="42532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625" y="869775"/>
            <a:ext cx="3960627" cy="17390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KakaoTalk_20160624_093015272.jpg"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0625" y="3005624"/>
            <a:ext cx="3960624" cy="18972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9" name="Shape 159"/>
          <p:cNvSpPr txBox="1"/>
          <p:nvPr/>
        </p:nvSpPr>
        <p:spPr>
          <a:xfrm>
            <a:off x="4818575" y="2689900"/>
            <a:ext cx="1562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200"/>
              <a:t>&lt;</a:t>
            </a:r>
            <a:r>
              <a:rPr b="1" lang="ko" sz="1200"/>
              <a:t>2차 스프린트&gt; 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97550" y="221350"/>
            <a:ext cx="7281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방법론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025650" y="339675"/>
            <a:ext cx="21957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ko" sz="1100"/>
              <a:t>(1) </a:t>
            </a:r>
            <a:r>
              <a:rPr b="1" lang="ko" sz="1100"/>
              <a:t>개발 일정 &amp; Agile 방법론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4818575" y="557075"/>
            <a:ext cx="1562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200"/>
              <a:t>&lt;1</a:t>
            </a:r>
            <a:r>
              <a:rPr b="1" lang="ko" sz="1200"/>
              <a:t>차 스프린트&gt;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283025" y="690850"/>
            <a:ext cx="2034000" cy="215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2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에센스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OMG에서 2014년에 공표한 SW공학방법론입니다.  과정마다 객관적인 평가척도를 제공하여 개발자뿐만아니라 개발을 모르는 사람들도 프로젝트 진행상황에 대해 쉽게 파악 할 수 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000"/>
          </a:p>
        </p:txBody>
      </p:sp>
      <p:graphicFrame>
        <p:nvGraphicFramePr>
          <p:cNvPr id="168" name="Shape 168"/>
          <p:cNvGraphicFramePr/>
          <p:nvPr/>
        </p:nvGraphicFramePr>
        <p:xfrm>
          <a:off x="2621635" y="458122"/>
          <a:ext cx="2999999" cy="3000000"/>
        </p:xfrm>
        <a:graphic>
          <a:graphicData uri="http://schemas.openxmlformats.org/drawingml/2006/table">
            <a:tbl>
              <a:tblPr>
                <a:noFill/>
                <a:tableStyleId>{61D8946C-B35C-4AAD-BF1E-34B681038F14}</a:tableStyleId>
              </a:tblPr>
              <a:tblGrid>
                <a:gridCol w="1057150"/>
                <a:gridCol w="1006775"/>
                <a:gridCol w="1308875"/>
                <a:gridCol w="1967975"/>
                <a:gridCol w="851050"/>
              </a:tblGrid>
              <a:tr h="25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ko" sz="1200" u="none" cap="none" strike="noStrike"/>
                        <a:t>마일스톤 명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ko" sz="1200" u="none" cap="none" strike="noStrike"/>
                        <a:t>기간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ko" sz="1200" u="none" cap="none" strike="noStrike"/>
                        <a:t>마일스톤 정의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ko" sz="1200" u="none" cap="none" strike="noStrike"/>
                        <a:t>마일스톤 목표 이미지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ko" sz="1200" u="none" cap="none" strike="noStrike"/>
                        <a:t>비고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8D8D8"/>
                    </a:solidFill>
                  </a:tcPr>
                </a:tc>
              </a:tr>
              <a:tr h="468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ko" sz="1200"/>
                        <a:t>주제 선정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ko" sz="1200"/>
                        <a:t>3d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프로젝트의 주제를 </a:t>
                      </a:r>
                    </a:p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선정하는 단계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시장  조사와 벤치마킹을 통해 타당한 </a:t>
                      </a:r>
                    </a:p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프로젝트 주제를 선정 한다.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43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요구 사항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1w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" sz="1000">
                          <a:solidFill>
                            <a:srgbClr val="000000"/>
                          </a:solidFill>
                        </a:rPr>
                        <a:t>프로젝트를 수행하기 위한 요구사항을 수집하는 단계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ko" sz="1000">
                          <a:solidFill>
                            <a:srgbClr val="000000"/>
                          </a:solidFill>
                        </a:rPr>
                        <a:t> 본 프로젝트의 성공적 개발을 위해 중요 이해관계자를 식별하고 그들로 부터 본 시스템에 가장 적합한  요구사항을 수집하여 프로젝트 성공의 기반을 마련한다.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079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91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rgbClr val="000000"/>
                          </a:solidFill>
                        </a:rPr>
                        <a:t>아키텍처 선정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ko" sz="1200"/>
                        <a:t>2d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 프로젝트를 구현하기에 적당한 아키텍처를 선정하는 단계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3500" lvl="0" marL="6350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기술 위험과 적용 가능한 조직의 제약 사항을 해결할 수 있는 </a:t>
                      </a:r>
                      <a:r>
                        <a:rPr lang="ko" sz="1000"/>
                        <a:t> 아키텍쳐를 조사 및 선정한다.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62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ko" sz="1200"/>
                        <a:t>스프린트 수행1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ko" sz="1200"/>
                        <a:t>1w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스프린트 계획에 따라서 1차 스프린트 진행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스프린트를 진행하면서 프로젝트의 문제나 변경된 사항들을 다음 스프린트 계획에 반영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91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ko" sz="1200"/>
                        <a:t>스프린트 수행2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ko" sz="1200"/>
                        <a:t>1w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스프린트 계획에 따라서 2차 스프린트 진행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1차 스프린트의 문제점 및 수정사항이 반영된 2차 스프린트 계획서를 바탕으로 2차 스프린터 진행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55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b="1" lang="ko" sz="1200"/>
                        <a:t>통합 테스트 및 수행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ko" sz="1200"/>
                        <a:t>3d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프로그램에 대한 통한 테스트 진행을 통해 프로그램 검증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rPr lang="ko" sz="1000"/>
                        <a:t>테스트 시나리오에 따라서 프로그램에 대한 통합 테스트 진행 및 검증을 시행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714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Noto Sans Symbols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1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프로젝트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발표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1d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079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프로젝트를 발표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079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프로젝트를 발표한다.</a:t>
                      </a: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07950" lvl="0" marL="1714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0" marB="0" marR="72000" marL="7200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7F7F7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descr="KakaoTalk_Photo_2016-06-27-01-59-09_4.jpe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50" y="2884100"/>
            <a:ext cx="2186949" cy="20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297550" y="221350"/>
            <a:ext cx="7281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방법론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1025650" y="339675"/>
            <a:ext cx="21957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100"/>
              <a:t>(2) 에센스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74" y="646450"/>
            <a:ext cx="8377300" cy="43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297550" y="221350"/>
            <a:ext cx="1280100" cy="393300"/>
          </a:xfrm>
          <a:prstGeom prst="rect">
            <a:avLst/>
          </a:prstGeom>
          <a:solidFill>
            <a:srgbClr val="E02400">
              <a:alpha val="8731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ko">
                <a:solidFill>
                  <a:srgbClr val="FFFFFF"/>
                </a:solidFill>
              </a:rPr>
              <a:t>아키텍쳐구조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